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ew Sun Playful" pitchFamily="2" charset="-128"/>
      <p:regular r:id="rId9"/>
    </p:embeddedFont>
    <p:embeddedFont>
      <p:font typeface="Open Sans Bold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78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732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309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86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463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040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617" algn="l" defTabSz="45715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143" d="100"/>
          <a:sy n="143" d="100"/>
        </p:scale>
        <p:origin x="1304" y="480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746493" cy="5143500"/>
          </a:xfrm>
          <a:custGeom>
            <a:avLst/>
            <a:gdLst/>
            <a:ahLst/>
            <a:cxnLst/>
            <a:rect l="l" t="t" r="r" b="b"/>
            <a:pathLst>
              <a:path w="7492986" h="10287000">
                <a:moveTo>
                  <a:pt x="0" y="0"/>
                </a:moveTo>
                <a:lnTo>
                  <a:pt x="7492986" y="0"/>
                </a:lnTo>
                <a:lnTo>
                  <a:pt x="74929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4" name="TextBox 4"/>
          <p:cNvSpPr txBox="1"/>
          <p:nvPr/>
        </p:nvSpPr>
        <p:spPr>
          <a:xfrm>
            <a:off x="4076701" y="2237116"/>
            <a:ext cx="4552950" cy="587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28"/>
              </a:lnSpc>
            </a:pPr>
            <a:r>
              <a:rPr lang="en-US" sz="3519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Celebració</a:t>
            </a:r>
            <a:r>
              <a:rPr lang="en-US" sz="351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religiosa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76701" y="752475"/>
            <a:ext cx="4552950" cy="142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25"/>
              </a:lnSpc>
            </a:pPr>
            <a:r>
              <a:rPr lang="en-US" sz="8518" b="1" dirty="0">
                <a:solidFill>
                  <a:srgbClr val="4B624B">
                    <a:alpha val="56863"/>
                  </a:srgbClr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ADVENT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3" name="TextBox 3"/>
          <p:cNvSpPr txBox="1"/>
          <p:nvPr/>
        </p:nvSpPr>
        <p:spPr>
          <a:xfrm>
            <a:off x="754609" y="3125155"/>
            <a:ext cx="7875041" cy="2464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9"/>
              </a:lnSpc>
              <a:spcBef>
                <a:spcPct val="0"/>
              </a:spcBef>
            </a:pPr>
            <a:r>
              <a:rPr lang="en-US" sz="4613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NO DORMIU, QUE VINDRÀ UN NEN,</a:t>
            </a:r>
          </a:p>
          <a:p>
            <a:pPr algn="ctr">
              <a:lnSpc>
                <a:spcPts val="6459"/>
              </a:lnSpc>
              <a:spcBef>
                <a:spcPct val="0"/>
              </a:spcBef>
            </a:pPr>
            <a:r>
              <a:rPr lang="en-US" sz="4613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QUE VINDRÀ JESÚS, QUE VINDRÀ DÉU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05475" y="0"/>
            <a:ext cx="3429000" cy="51435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grpSp>
        <p:nvGrpSpPr>
          <p:cNvPr id="3" name="Group 3"/>
          <p:cNvGrpSpPr/>
          <p:nvPr/>
        </p:nvGrpSpPr>
        <p:grpSpPr>
          <a:xfrm>
            <a:off x="0" y="1"/>
            <a:ext cx="4408009" cy="934862"/>
            <a:chOff x="0" y="0"/>
            <a:chExt cx="2369320" cy="492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69320" cy="492438"/>
            </a:xfrm>
            <a:custGeom>
              <a:avLst/>
              <a:gdLst/>
              <a:ahLst/>
              <a:cxnLst/>
              <a:rect l="l" t="t" r="r" b="b"/>
              <a:pathLst>
                <a:path w="2369320" h="492438">
                  <a:moveTo>
                    <a:pt x="0" y="0"/>
                  </a:moveTo>
                  <a:lnTo>
                    <a:pt x="2369320" y="0"/>
                  </a:lnTo>
                  <a:lnTo>
                    <a:pt x="2369320" y="492438"/>
                  </a:lnTo>
                  <a:lnTo>
                    <a:pt x="0" y="492438"/>
                  </a:lnTo>
                  <a:close/>
                </a:path>
              </a:pathLst>
            </a:custGeom>
            <a:solidFill>
              <a:srgbClr val="5F4B40"/>
            </a:solidFill>
          </p:spPr>
          <p:txBody>
            <a:bodyPr/>
            <a:lstStyle/>
            <a:p>
              <a:endParaRPr lang="ca-ES" sz="6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69320" cy="53053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6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" y="741067"/>
            <a:ext cx="4402433" cy="4402433"/>
          </a:xfrm>
          <a:custGeom>
            <a:avLst/>
            <a:gdLst/>
            <a:ahLst/>
            <a:cxnLst/>
            <a:rect l="l" t="t" r="r" b="b"/>
            <a:pathLst>
              <a:path w="8804867" h="8804867">
                <a:moveTo>
                  <a:pt x="0" y="0"/>
                </a:moveTo>
                <a:lnTo>
                  <a:pt x="8804867" y="0"/>
                </a:lnTo>
                <a:lnTo>
                  <a:pt x="8804867" y="8804867"/>
                </a:lnTo>
                <a:lnTo>
                  <a:pt x="0" y="880486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7" name="Freeform 7"/>
          <p:cNvSpPr/>
          <p:nvPr/>
        </p:nvSpPr>
        <p:spPr>
          <a:xfrm>
            <a:off x="3727399" y="218944"/>
            <a:ext cx="2559263" cy="2980220"/>
          </a:xfrm>
          <a:custGeom>
            <a:avLst/>
            <a:gdLst/>
            <a:ahLst/>
            <a:cxnLst/>
            <a:rect l="l" t="t" r="r" b="b"/>
            <a:pathLst>
              <a:path w="5118527" h="5960439">
                <a:moveTo>
                  <a:pt x="0" y="0"/>
                </a:moveTo>
                <a:lnTo>
                  <a:pt x="5118527" y="0"/>
                </a:lnTo>
                <a:lnTo>
                  <a:pt x="5118527" y="5960438"/>
                </a:lnTo>
                <a:lnTo>
                  <a:pt x="0" y="596043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8" name="TextBox 8"/>
          <p:cNvSpPr txBox="1"/>
          <p:nvPr/>
        </p:nvSpPr>
        <p:spPr>
          <a:xfrm>
            <a:off x="224717" y="124775"/>
            <a:ext cx="3953000" cy="46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3"/>
              </a:lnSpc>
            </a:pPr>
            <a:r>
              <a:rPr lang="en-US" sz="1711" dirty="0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AVUI, A LA CIUTAT DE DAVID, US HA NASCUT UN SALVADOR, QUE ÉS EL MESSIES, EL SENYOR. Lc 2,11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6623"/>
          </a:xfrm>
          <a:custGeom>
            <a:avLst/>
            <a:gdLst/>
            <a:ahLst/>
            <a:cxnLst/>
            <a:rect l="l" t="t" r="r" b="b"/>
            <a:pathLst>
              <a:path w="18288000" h="10293246">
                <a:moveTo>
                  <a:pt x="0" y="0"/>
                </a:moveTo>
                <a:lnTo>
                  <a:pt x="18288000" y="0"/>
                </a:lnTo>
                <a:lnTo>
                  <a:pt x="18288000" y="10293246"/>
                </a:lnTo>
                <a:lnTo>
                  <a:pt x="0" y="102932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3" name="Freeform 3"/>
          <p:cNvSpPr/>
          <p:nvPr/>
        </p:nvSpPr>
        <p:spPr>
          <a:xfrm>
            <a:off x="1989771" y="338388"/>
            <a:ext cx="4808236" cy="4808236"/>
          </a:xfrm>
          <a:custGeom>
            <a:avLst/>
            <a:gdLst/>
            <a:ahLst/>
            <a:cxnLst/>
            <a:rect l="l" t="t" r="r" b="b"/>
            <a:pathLst>
              <a:path w="9616472" h="9616472">
                <a:moveTo>
                  <a:pt x="0" y="0"/>
                </a:moveTo>
                <a:lnTo>
                  <a:pt x="9616472" y="0"/>
                </a:lnTo>
                <a:lnTo>
                  <a:pt x="9616472" y="9616472"/>
                </a:lnTo>
                <a:lnTo>
                  <a:pt x="0" y="961647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575" y="960965"/>
            <a:ext cx="6529766" cy="3221572"/>
          </a:xfrm>
          <a:custGeom>
            <a:avLst/>
            <a:gdLst/>
            <a:ahLst/>
            <a:cxnLst/>
            <a:rect l="l" t="t" r="r" b="b"/>
            <a:pathLst>
              <a:path w="13059533" h="6443143">
                <a:moveTo>
                  <a:pt x="0" y="0"/>
                </a:moveTo>
                <a:lnTo>
                  <a:pt x="13059533" y="0"/>
                </a:lnTo>
                <a:lnTo>
                  <a:pt x="13059533" y="6443142"/>
                </a:lnTo>
                <a:lnTo>
                  <a:pt x="0" y="64431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3" name="Freeform 3"/>
          <p:cNvSpPr/>
          <p:nvPr/>
        </p:nvSpPr>
        <p:spPr>
          <a:xfrm>
            <a:off x="5331699" y="0"/>
            <a:ext cx="3812302" cy="5143500"/>
          </a:xfrm>
          <a:custGeom>
            <a:avLst/>
            <a:gdLst/>
            <a:ahLst/>
            <a:cxnLst/>
            <a:rect l="l" t="t" r="r" b="b"/>
            <a:pathLst>
              <a:path w="7624604" h="10287000">
                <a:moveTo>
                  <a:pt x="0" y="0"/>
                </a:moveTo>
                <a:lnTo>
                  <a:pt x="7624604" y="0"/>
                </a:lnTo>
                <a:lnTo>
                  <a:pt x="76246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4" name="TextBox 4"/>
          <p:cNvSpPr txBox="1"/>
          <p:nvPr/>
        </p:nvSpPr>
        <p:spPr>
          <a:xfrm>
            <a:off x="210150" y="951440"/>
            <a:ext cx="5560814" cy="1599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1"/>
              </a:lnSpc>
            </a:pPr>
            <a:r>
              <a:rPr lang="en-US" sz="2054" spc="74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DÉU VOS SALVE, MARIA,</a:t>
            </a:r>
          </a:p>
          <a:p>
            <a:pPr algn="ctr">
              <a:lnSpc>
                <a:spcPts val="2521"/>
              </a:lnSpc>
            </a:pPr>
            <a:r>
              <a:rPr lang="en-US" sz="2054" spc="74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PLENA DE GRÀCIA;</a:t>
            </a:r>
          </a:p>
          <a:p>
            <a:pPr algn="ctr">
              <a:lnSpc>
                <a:spcPts val="2521"/>
              </a:lnSpc>
            </a:pPr>
            <a:r>
              <a:rPr lang="en-US" sz="2054" spc="74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EL SENYOR ÉS AMB VÓS;</a:t>
            </a:r>
          </a:p>
          <a:p>
            <a:pPr algn="ctr">
              <a:lnSpc>
                <a:spcPts val="2521"/>
              </a:lnSpc>
            </a:pPr>
            <a:r>
              <a:rPr lang="en-US" sz="2054" spc="74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BENEÏDA SOU VÓS ENTRE TOTES LES DONES;</a:t>
            </a:r>
          </a:p>
          <a:p>
            <a:pPr algn="ctr">
              <a:lnSpc>
                <a:spcPts val="2521"/>
              </a:lnSpc>
            </a:pPr>
            <a:r>
              <a:rPr lang="en-US" sz="2054" spc="74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BENEÏT ÉS EL FRUIT DEL VOSTRE SANT VENTRE, JESÚS.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6079" y="3057604"/>
            <a:ext cx="434593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991" spc="113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SANTA MARIA, MARE DE DÉU,</a:t>
            </a:r>
          </a:p>
          <a:p>
            <a:pPr algn="ctr">
              <a:lnSpc>
                <a:spcPts val="2387"/>
              </a:lnSpc>
            </a:pPr>
            <a:r>
              <a:rPr lang="en-US" sz="1991" spc="113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PREGUEU PER NOSALTRES PECADORS,</a:t>
            </a:r>
          </a:p>
          <a:p>
            <a:pPr algn="ctr">
              <a:lnSpc>
                <a:spcPts val="2429"/>
              </a:lnSpc>
            </a:pPr>
            <a:r>
              <a:rPr lang="en-US" sz="2026" spc="99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ARA I A L'HORA DE LA NOSTRA MORT. AMÉN.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4978" y="1906624"/>
            <a:ext cx="2353075" cy="3236876"/>
          </a:xfrm>
          <a:custGeom>
            <a:avLst/>
            <a:gdLst/>
            <a:ahLst/>
            <a:cxnLst/>
            <a:rect l="l" t="t" r="r" b="b"/>
            <a:pathLst>
              <a:path w="4706149" h="6473752">
                <a:moveTo>
                  <a:pt x="0" y="0"/>
                </a:moveTo>
                <a:lnTo>
                  <a:pt x="4706149" y="0"/>
                </a:lnTo>
                <a:lnTo>
                  <a:pt x="4706149" y="6473752"/>
                </a:lnTo>
                <a:lnTo>
                  <a:pt x="0" y="647375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3" name="TextBox 3"/>
          <p:cNvSpPr txBox="1"/>
          <p:nvPr/>
        </p:nvSpPr>
        <p:spPr>
          <a:xfrm>
            <a:off x="1981528" y="392968"/>
            <a:ext cx="3166410" cy="3483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801" spc="1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Jesús té una mare,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801" spc="1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que se’n diu Maria;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801" spc="1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també té un pare,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801" spc="1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que se’n diu Josep.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801" spc="1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Sagrada Família,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801" spc="1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tothom us estima;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801" spc="1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també us estimava </a:t>
            </a:r>
          </a:p>
          <a:p>
            <a:pPr algn="ctr">
              <a:lnSpc>
                <a:spcPts val="3358"/>
              </a:lnSpc>
              <a:spcBef>
                <a:spcPct val="0"/>
              </a:spcBef>
            </a:pPr>
            <a:r>
              <a:rPr lang="en-US" sz="2801" spc="160">
                <a:solidFill>
                  <a:srgbClr val="000000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Josep Manyanet.</a:t>
            </a:r>
          </a:p>
        </p:txBody>
      </p:sp>
      <p:sp>
        <p:nvSpPr>
          <p:cNvPr id="4" name="Freeform 4"/>
          <p:cNvSpPr/>
          <p:nvPr/>
        </p:nvSpPr>
        <p:spPr>
          <a:xfrm>
            <a:off x="5705475" y="0"/>
            <a:ext cx="3429000" cy="51435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  <p:sp>
        <p:nvSpPr>
          <p:cNvPr id="3" name="TextBox 3"/>
          <p:cNvSpPr txBox="1"/>
          <p:nvPr/>
        </p:nvSpPr>
        <p:spPr>
          <a:xfrm>
            <a:off x="4988397" y="1134624"/>
            <a:ext cx="3641254" cy="2586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15"/>
              </a:lnSpc>
            </a:pPr>
            <a:r>
              <a:rPr lang="en-US" sz="7368">
                <a:solidFill>
                  <a:srgbClr val="FFFFFF"/>
                </a:solidFill>
                <a:latin typeface="New Sun Playful"/>
                <a:ea typeface="New Sun Playful"/>
                <a:cs typeface="New Sun Playful"/>
                <a:sym typeface="New Sun Playful"/>
              </a:rPr>
              <a:t>Bon Nadal!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B107A1A-6BB0-E59D-8A86-D1E9CE1CD9F5}"/>
              </a:ext>
            </a:extLst>
          </p:cNvPr>
          <p:cNvSpPr/>
          <p:nvPr/>
        </p:nvSpPr>
        <p:spPr>
          <a:xfrm>
            <a:off x="0" y="0"/>
            <a:ext cx="3746493" cy="5143500"/>
          </a:xfrm>
          <a:custGeom>
            <a:avLst/>
            <a:gdLst/>
            <a:ahLst/>
            <a:cxnLst/>
            <a:rect l="l" t="t" r="r" b="b"/>
            <a:pathLst>
              <a:path w="7492986" h="10287000">
                <a:moveTo>
                  <a:pt x="0" y="0"/>
                </a:moveTo>
                <a:lnTo>
                  <a:pt x="7492986" y="0"/>
                </a:lnTo>
                <a:lnTo>
                  <a:pt x="74929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136</Words>
  <Application>Microsoft Macintosh PowerPoint</Application>
  <PresentationFormat>On-screen Show (16:9)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New Sun Playful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Advent-Nadal</dc:title>
  <cp:lastModifiedBy>roger quevedo</cp:lastModifiedBy>
  <cp:revision>6</cp:revision>
  <dcterms:created xsi:type="dcterms:W3CDTF">2006-08-16T00:00:00Z</dcterms:created>
  <dcterms:modified xsi:type="dcterms:W3CDTF">2025-11-17T08:05:10Z</dcterms:modified>
  <dc:identifier>DAFzGUf586g</dc:identifier>
</cp:coreProperties>
</file>