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y="5143500" cx="9144000"/>
  <p:notesSz cx="6858000" cy="9144000"/>
  <p:embeddedFontLst>
    <p:embeddedFont>
      <p:font typeface="Architects Daughter"/>
      <p:regular r:id="rId18"/>
    </p:embeddedFont>
    <p:embeddedFont>
      <p:font typeface="Righteous"/>
      <p:regular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Righteous-regular.fntdata"/><Relationship Id="rId6" Type="http://schemas.openxmlformats.org/officeDocument/2006/relationships/slide" Target="slides/slide1.xml"/><Relationship Id="rId18" Type="http://schemas.openxmlformats.org/officeDocument/2006/relationships/font" Target="fonts/ArchitectsDaughter-regular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905a72ffa_0_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905a72ffa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41e5e3785a_0_7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41e5e3785a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g35a27ff0b8f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4" name="Google Shape;124;g35a27ff0b8f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41e5e3785a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41e5e3785a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g341e5e3785a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Google Shape;62;g341e5e3785a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b905a72ffa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b905a72ff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341e5e3785a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341e5e3785a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341e5e3785a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341e5e3785a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g3b905a72ffa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" name="Google Shape;90;g3b905a72ffa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g341e5e3785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7" name="Google Shape;97;g341e5e3785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3b905a72ffa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3b905a72ffa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5.png"/><Relationship Id="rId4" Type="http://schemas.openxmlformats.org/officeDocument/2006/relationships/image" Target="../media/image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Relationship Id="rId4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752950" y="1375725"/>
            <a:ext cx="5391000" cy="2776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s" sz="4700">
                <a:solidFill>
                  <a:srgbClr val="9900FF"/>
                </a:solidFill>
                <a:latin typeface="Righteous"/>
                <a:ea typeface="Righteous"/>
                <a:cs typeface="Righteous"/>
                <a:sym typeface="Righteous"/>
              </a:rPr>
              <a:t>COR EN MODE</a:t>
            </a:r>
            <a:r>
              <a:rPr lang="es" sz="47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lang="es" sz="4700">
                <a:solidFill>
                  <a:srgbClr val="E06666"/>
                </a:solidFill>
                <a:latin typeface="Righteous"/>
                <a:ea typeface="Righteous"/>
                <a:cs typeface="Righteous"/>
                <a:sym typeface="Righteous"/>
              </a:rPr>
              <a:t>QUARESMA</a:t>
            </a:r>
            <a:r>
              <a:rPr lang="es" sz="4700">
                <a:solidFill>
                  <a:schemeClr val="lt1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endParaRPr sz="4700">
              <a:solidFill>
                <a:schemeClr val="lt1"/>
              </a:solidFill>
              <a:latin typeface="Righteous"/>
              <a:ea typeface="Righteous"/>
              <a:cs typeface="Righteous"/>
              <a:sym typeface="Righteous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700">
                <a:solidFill>
                  <a:schemeClr val="accent6"/>
                </a:solidFill>
                <a:latin typeface="Righteous"/>
                <a:ea typeface="Righteous"/>
                <a:cs typeface="Righteous"/>
                <a:sym typeface="Righteous"/>
              </a:rPr>
              <a:t>¡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chemeClr val="accent6"/>
                </a:solidFill>
                <a:latin typeface="Righteous"/>
                <a:ea typeface="Righteous"/>
                <a:cs typeface="Righteous"/>
                <a:sym typeface="Righteous"/>
              </a:rPr>
              <a:t>POSA-HI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rgbClr val="FF00FF"/>
                </a:solidFill>
                <a:latin typeface="Righteous"/>
                <a:ea typeface="Righteous"/>
                <a:cs typeface="Righteous"/>
                <a:sym typeface="Righteous"/>
              </a:rPr>
              <a:t>PASSIÓ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rgbClr val="0000FF"/>
                </a:solidFill>
                <a:latin typeface="Righteous"/>
                <a:ea typeface="Righteous"/>
                <a:cs typeface="Righteous"/>
                <a:sym typeface="Righteous"/>
              </a:rPr>
              <a:t>BRO</a:t>
            </a:r>
            <a:r>
              <a:rPr b="1" lang="es" sz="4700">
                <a:solidFill>
                  <a:srgbClr val="FF0000"/>
                </a:solidFill>
                <a:latin typeface="Righteous"/>
                <a:ea typeface="Righteous"/>
                <a:cs typeface="Righteous"/>
                <a:sym typeface="Righteous"/>
              </a:rPr>
              <a:t> </a:t>
            </a:r>
            <a:r>
              <a:rPr b="1" lang="es" sz="4700">
                <a:solidFill>
                  <a:srgbClr val="0000FF"/>
                </a:solidFill>
                <a:latin typeface="Righteous"/>
                <a:ea typeface="Righteous"/>
                <a:cs typeface="Righteous"/>
                <a:sym typeface="Righteous"/>
              </a:rPr>
              <a:t>!</a:t>
            </a:r>
            <a:endParaRPr b="1" sz="4700">
              <a:solidFill>
                <a:srgbClr val="FF0000"/>
              </a:solidFill>
              <a:latin typeface="Righteous"/>
              <a:ea typeface="Righteous"/>
              <a:cs typeface="Righteous"/>
              <a:sym typeface="Righteous"/>
            </a:endParaRPr>
          </a:p>
        </p:txBody>
      </p:sp>
      <p:pic>
        <p:nvPicPr>
          <p:cNvPr id="55" name="Google Shape;55;p13" title="catalá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341927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2"/>
          <p:cNvSpPr txBox="1"/>
          <p:nvPr>
            <p:ph type="title"/>
          </p:nvPr>
        </p:nvSpPr>
        <p:spPr>
          <a:xfrm>
            <a:off x="74700" y="75525"/>
            <a:ext cx="89946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"El Pacte del Bro"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14" name="Google Shape;114;p22"/>
          <p:cNvPicPr preferRelativeResize="0"/>
          <p:nvPr/>
        </p:nvPicPr>
        <p:blipFill rotWithShape="1">
          <a:blip r:embed="rId3">
            <a:alphaModFix/>
          </a:blip>
          <a:srcRect b="0" l="47448" r="0" t="0"/>
          <a:stretch/>
        </p:blipFill>
        <p:spPr>
          <a:xfrm>
            <a:off x="1330700" y="1657200"/>
            <a:ext cx="2563650" cy="2454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22" title="catalá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631675" y="1135313"/>
            <a:ext cx="2472130" cy="349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3"/>
          <p:cNvSpPr txBox="1"/>
          <p:nvPr>
            <p:ph type="title"/>
          </p:nvPr>
        </p:nvSpPr>
        <p:spPr>
          <a:xfrm>
            <a:off x="2705900" y="782950"/>
            <a:ext cx="5652300" cy="376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PETICIONS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"Sintonitzant el món"</a:t>
            </a: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 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21" name="Google Shape;121;p23"/>
          <p:cNvPicPr preferRelativeResize="0"/>
          <p:nvPr/>
        </p:nvPicPr>
        <p:blipFill rotWithShape="1">
          <a:blip r:embed="rId3">
            <a:alphaModFix/>
          </a:blip>
          <a:srcRect b="0" l="10786" r="8775" t="14886"/>
          <a:stretch/>
        </p:blipFill>
        <p:spPr>
          <a:xfrm>
            <a:off x="314000" y="1031700"/>
            <a:ext cx="2391900" cy="31603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6" name="Google Shape;126;p24" title="catalá.jpe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39100" y="152400"/>
            <a:ext cx="3419272" cy="48387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5"/>
          <p:cNvSpPr txBox="1"/>
          <p:nvPr>
            <p:ph type="title"/>
          </p:nvPr>
        </p:nvSpPr>
        <p:spPr>
          <a:xfrm>
            <a:off x="1286650" y="3499550"/>
            <a:ext cx="62874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LA NOTIFICACIÓ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65" name="Google Shape;65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52400"/>
            <a:ext cx="2883650" cy="28836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098650" y="152400"/>
            <a:ext cx="3725150" cy="2983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74700" y="75525"/>
            <a:ext cx="89946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DESACTIVA EL TÒXIC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72" name="Google Shape;72;p16"/>
          <p:cNvSpPr txBox="1"/>
          <p:nvPr>
            <p:ph type="title"/>
          </p:nvPr>
        </p:nvSpPr>
        <p:spPr>
          <a:xfrm>
            <a:off x="149400" y="3188400"/>
            <a:ext cx="8994600" cy="195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chemeClr val="accent1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Senyor, reinicia el nostre cor</a:t>
            </a:r>
            <a:endParaRPr b="1" sz="5620">
              <a:solidFill>
                <a:schemeClr val="accent1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1849" y="1076225"/>
            <a:ext cx="4395900" cy="191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7"/>
          <p:cNvSpPr txBox="1"/>
          <p:nvPr>
            <p:ph type="title"/>
          </p:nvPr>
        </p:nvSpPr>
        <p:spPr>
          <a:xfrm>
            <a:off x="281400" y="178000"/>
            <a:ext cx="85584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41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LECTURA DEL PROFETA </a:t>
            </a:r>
            <a:endParaRPr b="1" sz="41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41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JOEL</a:t>
            </a:r>
            <a:endParaRPr b="1" sz="41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4146200" y="1625800"/>
            <a:ext cx="4443900" cy="25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"Esquinceu els cors, no les vestidures…”</a:t>
            </a:r>
            <a:endParaRPr b="1" sz="40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80" name="Google Shape;80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1403" y="1849853"/>
            <a:ext cx="3756225" cy="1932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8"/>
          <p:cNvSpPr txBox="1"/>
          <p:nvPr>
            <p:ph type="title"/>
          </p:nvPr>
        </p:nvSpPr>
        <p:spPr>
          <a:xfrm>
            <a:off x="3234775" y="178000"/>
            <a:ext cx="39606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Salm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86" name="Google Shape;86;p18"/>
          <p:cNvSpPr txBox="1"/>
          <p:nvPr/>
        </p:nvSpPr>
        <p:spPr>
          <a:xfrm>
            <a:off x="604625" y="1391750"/>
            <a:ext cx="7181400" cy="9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3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</a:t>
            </a:r>
            <a:r>
              <a:rPr b="1" lang="es" sz="25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Misericòrdia, Senyor: hem pecat”</a:t>
            </a:r>
            <a:endParaRPr b="1" sz="25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5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87" name="Google Shape;8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611875" y="2109175"/>
            <a:ext cx="3458675" cy="29463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281400" y="178000"/>
            <a:ext cx="85584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41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Lectura de la segona carta de l’apòstol sant Pau als Corintis</a:t>
            </a:r>
            <a:endParaRPr b="1" sz="41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93" name="Google Shape;93;p19"/>
          <p:cNvSpPr txBox="1"/>
          <p:nvPr/>
        </p:nvSpPr>
        <p:spPr>
          <a:xfrm>
            <a:off x="4146200" y="1625800"/>
            <a:ext cx="4443900" cy="257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</a:t>
            </a: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El temps favorable, ara és el dia de la salvació</a:t>
            </a:r>
            <a:r>
              <a:rPr b="1" lang="es" sz="40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”</a:t>
            </a:r>
            <a:endParaRPr b="1" sz="40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94" name="Google Shape;9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1403" y="1849853"/>
            <a:ext cx="3756225" cy="193211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20"/>
          <p:cNvSpPr txBox="1"/>
          <p:nvPr>
            <p:ph type="title"/>
          </p:nvPr>
        </p:nvSpPr>
        <p:spPr>
          <a:xfrm>
            <a:off x="3234775" y="178000"/>
            <a:ext cx="3960600" cy="1298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632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Evangeli</a:t>
            </a:r>
            <a:endParaRPr b="1" sz="632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sp>
        <p:nvSpPr>
          <p:cNvPr id="100" name="Google Shape;100;p20"/>
          <p:cNvSpPr txBox="1"/>
          <p:nvPr/>
        </p:nvSpPr>
        <p:spPr>
          <a:xfrm>
            <a:off x="632650" y="1391750"/>
            <a:ext cx="7898100" cy="9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s" sz="23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"</a:t>
            </a:r>
            <a:r>
              <a:rPr b="1" lang="es" sz="2500">
                <a:solidFill>
                  <a:srgbClr val="0000FF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Quan dejuneu, no poseu cara trista”</a:t>
            </a:r>
            <a:endParaRPr b="1" sz="25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300">
              <a:solidFill>
                <a:srgbClr val="0000FF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01" name="Google Shape;10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72263" y="2333450"/>
            <a:ext cx="3418875" cy="2077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DECDB"/>
            </a:gs>
            <a:gs pos="100000">
              <a:srgbClr val="F0AA63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1"/>
          <p:cNvSpPr txBox="1"/>
          <p:nvPr>
            <p:ph type="title"/>
          </p:nvPr>
        </p:nvSpPr>
        <p:spPr>
          <a:xfrm>
            <a:off x="74700" y="75525"/>
            <a:ext cx="8994600" cy="126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s" sz="5600">
                <a:solidFill>
                  <a:srgbClr val="FF0000"/>
                </a:solidFill>
                <a:latin typeface="Architects Daughter"/>
                <a:ea typeface="Architects Daughter"/>
                <a:cs typeface="Architects Daughter"/>
                <a:sym typeface="Architects Daughter"/>
              </a:rPr>
              <a:t>EL TATUATGE DE L’ÀNIMA</a:t>
            </a:r>
            <a:endParaRPr b="1" sz="5620">
              <a:solidFill>
                <a:srgbClr val="FF0000"/>
              </a:solidFill>
              <a:latin typeface="Architects Daughter"/>
              <a:ea typeface="Architects Daughter"/>
              <a:cs typeface="Architects Daughter"/>
              <a:sym typeface="Architects Daughter"/>
            </a:endParaRPr>
          </a:p>
        </p:txBody>
      </p:sp>
      <p:pic>
        <p:nvPicPr>
          <p:cNvPr id="107" name="Google Shape;107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72849" y="2107900"/>
            <a:ext cx="2676400" cy="1914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8" name="Google Shape;108;p21" title="catalá.jpe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267774" y="1074075"/>
            <a:ext cx="2472130" cy="3498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